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68"/>
  </p:notesMasterIdLst>
  <p:sldIdLst>
    <p:sldId id="269" r:id="rId2"/>
    <p:sldId id="264" r:id="rId3"/>
    <p:sldId id="392" r:id="rId4"/>
    <p:sldId id="271" r:id="rId5"/>
    <p:sldId id="371" r:id="rId6"/>
    <p:sldId id="373" r:id="rId7"/>
    <p:sldId id="374" r:id="rId8"/>
    <p:sldId id="543" r:id="rId9"/>
    <p:sldId id="544" r:id="rId10"/>
    <p:sldId id="545" r:id="rId11"/>
    <p:sldId id="546" r:id="rId12"/>
    <p:sldId id="548" r:id="rId13"/>
    <p:sldId id="550" r:id="rId14"/>
    <p:sldId id="549" r:id="rId15"/>
    <p:sldId id="547" r:id="rId16"/>
    <p:sldId id="421" r:id="rId17"/>
    <p:sldId id="440" r:id="rId18"/>
    <p:sldId id="441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453" r:id="rId40"/>
    <p:sldId id="454" r:id="rId41"/>
    <p:sldId id="455" r:id="rId42"/>
    <p:sldId id="413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422" r:id="rId53"/>
    <p:sldId id="552" r:id="rId54"/>
    <p:sldId id="535" r:id="rId55"/>
    <p:sldId id="536" r:id="rId56"/>
    <p:sldId id="456" r:id="rId57"/>
    <p:sldId id="457" r:id="rId58"/>
    <p:sldId id="551" r:id="rId59"/>
    <p:sldId id="458" r:id="rId60"/>
    <p:sldId id="537" r:id="rId61"/>
    <p:sldId id="387" r:id="rId62"/>
    <p:sldId id="388" r:id="rId63"/>
    <p:sldId id="389" r:id="rId64"/>
    <p:sldId id="461" r:id="rId65"/>
    <p:sldId id="542" r:id="rId66"/>
    <p:sldId id="462" r:id="rId67"/>
  </p:sldIdLst>
  <p:sldSz cx="7315200" cy="41148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나눔스퀘어라운드 Bold" panose="020B0600000101010101" pitchFamily="50" charset="-127"/>
      <p:bold r:id="rId75"/>
    </p:embeddedFont>
    <p:embeddedFont>
      <p:font typeface="나눔스퀘어라운드 ExtraBold" panose="020B0600000101010101" pitchFamily="50" charset="-127"/>
      <p:bold r:id="rId76"/>
    </p:embeddedFont>
    <p:embeddedFont>
      <p:font typeface="나눔스퀘어라운드 Regular" panose="020B0600000101010101" pitchFamily="50" charset="-127"/>
      <p:regular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함초롬바탕" panose="02030504000101010101" pitchFamily="18" charset="-127"/>
      <p:regular r:id="rId80"/>
      <p:bold r:id="rId81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pos="3665" userDrawn="1">
          <p15:clr>
            <a:srgbClr val="A4A3A4"/>
          </p15:clr>
        </p15:guide>
        <p15:guide id="4" pos="943" userDrawn="1">
          <p15:clr>
            <a:srgbClr val="A4A3A4"/>
          </p15:clr>
        </p15:guide>
        <p15:guide id="5" orient="horz" pos="616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13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D"/>
    <a:srgbClr val="28D06B"/>
    <a:srgbClr val="002060"/>
    <a:srgbClr val="EA2A8A"/>
    <a:srgbClr val="00E7AE"/>
    <a:srgbClr val="5C8EFF"/>
    <a:srgbClr val="434DFF"/>
    <a:srgbClr val="599DFD"/>
    <a:srgbClr val="32385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64330" autoAdjust="0"/>
  </p:normalViewPr>
  <p:slideViewPr>
    <p:cSldViewPr snapToGrid="0">
      <p:cViewPr>
        <p:scale>
          <a:sx n="125" d="100"/>
          <a:sy n="125" d="100"/>
        </p:scale>
        <p:origin x="1728" y="330"/>
      </p:cViewPr>
      <p:guideLst>
        <p:guide orient="horz" pos="2203"/>
        <p:guide pos="2304"/>
        <p:guide pos="3665"/>
        <p:guide pos="943"/>
        <p:guide orient="horz" pos="616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ntry.org/tt#!/basic/material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2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32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7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94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33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6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엔트리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[http://naver.me/FWmGgcyJ]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에 접속합니다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인공지능 탭에서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AI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블록 불러오기를 클릭하고 오디오 감지 블록을 추가해 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24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햄스터 로봇을 컴퓨터에 연결해주세요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</a:p>
          <a:p>
            <a:pPr fontAlgn="base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*참고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햄스터 로봇 연결 과정은 </a:t>
            </a:r>
            <a:r>
              <a:rPr lang="en-US" altLang="ko-KR" sz="12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https://playentry.org/tt#!/basic/materials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에서 찾아볼 수 있습니다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*참고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실습은 햄스터 로봇을 활용하지만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실습에 포함된 모든 활동은 다른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피지컬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컴퓨팅 교구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네오봇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터틀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로봇 등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대체하여 진행이 가능합니다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indent="0" fontAlgn="base" latinLnBrk="1">
              <a:buFontTx/>
              <a:buNone/>
            </a:pPr>
            <a:r>
              <a:rPr lang="en-US" altLang="ko-KR" dirty="0"/>
              <a:t>-  </a:t>
            </a:r>
            <a:r>
              <a:rPr lang="ko-KR" altLang="en-US" dirty="0" err="1"/>
              <a:t>네오봇을</a:t>
            </a:r>
            <a:r>
              <a:rPr lang="ko-KR" altLang="en-US" dirty="0"/>
              <a:t> 활용할 경우 ‘양쪽 모터를 앞으로 </a:t>
            </a:r>
            <a:r>
              <a:rPr lang="en-US" altLang="ko-KR" dirty="0"/>
              <a:t>O</a:t>
            </a:r>
            <a:r>
              <a:rPr lang="ko-KR" altLang="en-US" dirty="0"/>
              <a:t>의 속도 로 계속 회전’</a:t>
            </a:r>
            <a:r>
              <a:rPr lang="en-US" altLang="ko-KR" dirty="0"/>
              <a:t>, ‘</a:t>
            </a:r>
            <a:r>
              <a:rPr lang="ko-KR" altLang="en-US" dirty="0"/>
              <a:t>양쪽 모터를 정지’</a:t>
            </a:r>
            <a:r>
              <a:rPr lang="en-US" altLang="ko-KR" dirty="0"/>
              <a:t>, ‘O</a:t>
            </a:r>
            <a:r>
              <a:rPr lang="ko-KR" altLang="en-US" dirty="0"/>
              <a:t>에 연결한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O </a:t>
            </a:r>
            <a:r>
              <a:rPr lang="ko-KR" altLang="en-US" dirty="0"/>
              <a:t>밝기로 </a:t>
            </a:r>
            <a:r>
              <a:rPr lang="en-US" altLang="ko-KR" dirty="0"/>
              <a:t>O</a:t>
            </a:r>
            <a:r>
              <a:rPr lang="ko-KR" altLang="en-US" dirty="0"/>
              <a:t>초 켜기’ 블록을 사용하여 진행할 수 있습니다</a:t>
            </a:r>
            <a:r>
              <a:rPr lang="en-US" altLang="ko-KR" dirty="0"/>
              <a:t>. </a:t>
            </a:r>
          </a:p>
          <a:p>
            <a:pPr marL="171450" indent="-171450" fontAlgn="base" latinLnBrk="1">
              <a:buFontTx/>
              <a:buChar char="-"/>
            </a:pPr>
            <a:r>
              <a:rPr lang="ko-KR" altLang="en-US" dirty="0" err="1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거북이</a:t>
            </a:r>
            <a:r>
              <a:rPr lang="en-US" altLang="ko-KR" dirty="0"/>
              <a:t>) </a:t>
            </a:r>
            <a:r>
              <a:rPr lang="ko-KR" altLang="en-US" dirty="0"/>
              <a:t>로봇을 활용할 경우 ‘앞으로 </a:t>
            </a:r>
            <a:r>
              <a:rPr lang="en-US" altLang="ko-KR" dirty="0" err="1"/>
              <a:t>Ocm</a:t>
            </a:r>
            <a:r>
              <a:rPr lang="en-US" altLang="ko-KR" dirty="0"/>
              <a:t> </a:t>
            </a:r>
            <a:r>
              <a:rPr lang="ko-KR" altLang="en-US" dirty="0"/>
              <a:t>이동 하기’</a:t>
            </a:r>
            <a:r>
              <a:rPr lang="en-US" altLang="ko-KR" dirty="0"/>
              <a:t>, ‘</a:t>
            </a:r>
            <a:r>
              <a:rPr lang="ko-KR" altLang="en-US" dirty="0"/>
              <a:t>정지하기’</a:t>
            </a:r>
            <a:r>
              <a:rPr lang="en-US" altLang="ko-KR" dirty="0"/>
              <a:t>, ‘</a:t>
            </a:r>
            <a:r>
              <a:rPr lang="ko-KR" altLang="en-US" dirty="0"/>
              <a:t>머리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O</a:t>
            </a:r>
            <a:r>
              <a:rPr lang="ko-KR" altLang="en-US" dirty="0"/>
              <a:t>으로 정하기’ 블록을 사 용하여 진행할 수 있습니다</a:t>
            </a:r>
            <a:r>
              <a:rPr lang="en-US" altLang="ko-KR" dirty="0"/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8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시작하기 버튼을 클릭할 때 작동되도록 하는 블록을 사용합니다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093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프로그램이 계속해서 동작할 수 있도록 ‘계속 반복하기’ 블록을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1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음성 인식하기 블록을 이용해 음성인식이 되도록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음성인식이 한 번만 되고 끝나지 않고 계속해서 인식될 수 있도록 계속 반복하기 안에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17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‘안녕 엔트리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!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에서 엔트리의 시작 위치‘ 블록을 다음과 같이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2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다음과 같이 블록을 조립하면 음성을 인식한 말에 ’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출발‘이라는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말이 포함된 경우를 나타낼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27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라면 블록을 이용해 이 조건에서만 작동할 수 있도록 만들겠습니다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43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음성인식 된 말을 오브젝트를 통해 확인할 수 있도록 음성을 문자로 바꾼 값을 말하는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99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출발을 할 때 기본 속도로 왼쪽바퀴와 오른쪽 바퀴의 속력을 모두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으로 정해줍니다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여기서 숫자를 높게 설정하면 햄스터 로봇의 속력은 빨라지고 반대로 숫자가 낮게 설정하면 속력은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느려집니다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53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만든 블록을 음성 인식하기 블록 아래에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하면 프로그램이 음성인식을 계속하는 와중에 사용자가 ’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출발’이라는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말을 하면 지정한 속력으로 햄스터 로봇이 움직일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57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같은 방법으로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정지’라고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말을 할 때 햄스터 로봇을 정지할 수 있도록 다음과 같이 블록을 조립해보겠습니다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9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조립한 블록을 이전에 만든 블록 안에 이어 붙입니다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여기서 새롭게 만든 블록이 계속 반복하기 블록 안에 들어갈 수 있도록 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0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같은 방법으로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빨리’라는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말을 할 때 속력을 더 빠르게 블록을 조립하여 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양쪽 바퀴의 속력을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으로 정해주어 햄스터 로봇이 빠르게 움직일 수 있게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12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만든 블록을 계속 반복하기 블록 안에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8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같은 방법으로 음성 인식한 내용에서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천천히’라는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말이 포함될 때 속력을 줄일 수 있도록 양쪽 바퀴의 속력을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으로 정하여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75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만든 블록을 계속 반복하기 블록 안에 들어갈 수 있도록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73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이번엔 음성 인식한 내용에서 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라이트’라는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말이 포함될 때 햄스터로봇의 불빛을 켜는 블록을 조립해 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‘ ~ LED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색을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~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으로 정하기’ 블록을 이용해 원하는 라이트 색이 나오도록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740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만든 블록을 계속 반복하기 블록 안에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79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프로그램이 잘 동작하는지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57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 대해 들어본 적이 있나요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?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운전자의 조작이 없어도 스스로 주행이 가능한 자동차를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자동차에는 다양한 센서가 들어있는데 자율주행 자동차는 이 센서를 통해 데이터를 수집합니다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수집한 데이터를 우리가 지금까지 배운 다양한 인공지능 기술로 처리하여 자율주행 자동차는 스스로 운행할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이번 주제에서는 자율주행 자동차가 무엇인지 배우고 자율주행 자동차에 어떤 인공지능 기술들이 들어있는지 배워보도록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그리고 햄스터 로봇을 이용해 나만의 자율주행 자동차를 만들어보는 활동을 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마지막으로 자율주행 자동차가 도입되었을 때 가져올 수 있는 사회적 영향에 대해 서로 이야기해 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아래와 같이 정지 신호판을 감지하면 햄스터 로봇이 정지할 수 있도록 프로그램을 발전시켜봅시다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다음과 같이 비디오 감지 기능을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538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시작하기 버튼을 누르면 비디오 화면이 보이도록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02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계속 반복하기 블록 안에 ‘사물 인식 시작하기’ 블록을 추가합니다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9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이전에 만들었던 블록을 음성 인식하기 블록 아래에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14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정지 표지판을 인식하였을 때 햄스터 로봇이 멈출 수 있도록 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~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라면 블록을 이용해 주어진 조건에서 동작할 수 있도록 블록을 조립합니다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2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정지 표지판을 인식하면 오브젝트가 ‘정지 표지판이다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!’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라고 말할 수 있도록 다음과 같이 구성합니다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20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햄스터 로봇이 정지할 수 있도록 ‘정지하기’ 블록을 붙여줍니다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97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계속 반복하기 블록 안에 블록이 들어갈 수 있도록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68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잘 동작하는지 확인합니다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정지 표지판을 흑백으로 인쇄할 경우 사물인식이 원활하지 않을 수 있습니다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운전자의 조작 없이 자동차가 스스로 주행이 가능한 자동차를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그렇다면 자율주행 자동차는 어떻게 자율주행이 가능할까요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?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　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자동차에는 다양한 센서가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이 센서들을 이용해 이미지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소리 데이터 등등 다양한 데이터를 수집합니다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수집한 데이터를 우리가 지금까지 배운 다양한 인공지능 기술을 이용하여 특징을 추출하고 데이터를 분석하여 스스로 주행하는 데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이때에는 데이터를 통해 학습하는 방법인 기계학습이나 심층학습 방법이 자주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지금까지 배운 다양한 인공지능 기술과 그 원리를 떠올려 다음 그림에서 어떤 인공지능 기술이 적용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되었을지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533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112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 영상을 보고 자율주행 자동차가 우리 생활에 미치는 영향들에 대해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612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09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74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67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165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0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운전자의 조작 없이 자동차가 스스로 주행이 가능한 자동차를 말합니다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그렇다면 자율주행 자동차는 어떻게 자율주행이 가능할까요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?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　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자동차에는 다양한 센서가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이 센서들을 이용해 이미지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소리 데이터 등등 다양한 데이터를 수집합니다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이렇게 수집한 데이터를 우리가 지금까지 배운 다양한 인공지능 기술을 이용하여 특징을 추출하고 데이터를 분석하여 스스로 주행하는 데 이용합니다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이때에는 데이터를 통해 학습하는 방법인 기계학습이나 심층학습 방법이 자주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지금까지 배운 다양한 인공지능 기술과 그 원리를 떠올려 다음 그림에서 어떤 인공지능 기술이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적용되었을지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생각해봅시다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824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06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028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자동차는 카메라를 이용해 이미지 데이터를 수집합니다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수집한 이미지 데이터를 픽셀 단위로 나눈 뒤 윤곽선 감지 등을 통해 이미지에서 특징을 추출하고 분석하여 어떤 이미지인지 감지합니다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신호등의 불빛이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파란불인지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빨간불인지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인식하여 주행하거나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멈출수도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있고 장애물이나 보행자를 감지하여 주행을 멈출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자동차에는 음성인식 기능이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적용되어있습니다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사용자의 음성 데이터에서 특징을 추출하고 분석하여 사용자가 어떤 명령을 내렸는지 인식합니다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그리고 인식한 내용을 바탕으로 음악을 틀어주거나 날씨를 알려주는 등의 동작을 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 자동차에는 음성 합성 기술도 들어있습니다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음성 합성 기술을 통해 사용자에게 필요한 정보를 음성으로 들려주거나 사용자에게 질문하고 사용자의 명령에 대답하기도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77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자율주행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자동차는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GPS를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받습니다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목적지까지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여러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경로를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탐색하는데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휴리스틱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탐색을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목적지까지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최적의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경로를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탐색할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실시간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교통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반영하기도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hangeul.nav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FWmGgcyJ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layentry.org/tt#!/basic/materi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15596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MNm_y1T6iI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s3OOi6uHM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3807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625953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955119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049407"/>
            <a:ext cx="571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8. </a:t>
            </a:r>
            <a:r>
              <a:rPr lang="ko-KR" altLang="en-US" sz="20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자율주행 자동차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857623-68AF-45A1-BA0E-6FF193F3D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8736" l="5352" r="92970">
                        <a14:foregroundMark x1="10178" y1="74860" x2="13641" y2="79775"/>
                        <a14:foregroundMark x1="14690" y1="81039" x2="18048" y2="89045"/>
                        <a14:foregroundMark x1="20881" y1="80056" x2="16369" y2="89888"/>
                        <a14:foregroundMark x1="22350" y1="84129" x2="19412" y2="91713"/>
                        <a14:foregroundMark x1="13012" y1="85955" x2="14795" y2="91433"/>
                        <a14:foregroundMark x1="15950" y1="97472" x2="17209" y2="98736"/>
                        <a14:foregroundMark x1="6821" y1="92275" x2="5666" y2="79916"/>
                        <a14:foregroundMark x1="9864" y1="71489" x2="8290" y2="78933"/>
                        <a14:foregroundMark x1="12592" y1="66854" x2="6401" y2="73455"/>
                        <a14:foregroundMark x1="17104" y1="61376" x2="14690" y2="70084"/>
                        <a14:foregroundMark x1="19412" y1="70365" x2="28017" y2="79213"/>
                        <a14:foregroundMark x1="26443" y1="81882" x2="26653" y2="87640"/>
                        <a14:foregroundMark x1="28017" y1="87921" x2="37041" y2="87640"/>
                        <a14:foregroundMark x1="43442" y1="87781" x2="53305" y2="87360"/>
                        <a14:foregroundMark x1="58342" y1="87781" x2="68311" y2="86938"/>
                        <a14:foregroundMark x1="73137" y1="78511" x2="71773" y2="83006"/>
                        <a14:foregroundMark x1="77650" y1="71770" x2="70829" y2="80618"/>
                        <a14:foregroundMark x1="78699" y1="81461" x2="77545" y2="91573"/>
                        <a14:foregroundMark x1="85414" y1="83006" x2="79328" y2="91854"/>
                        <a14:foregroundMark x1="80693" y1="69382" x2="85939" y2="74438"/>
                        <a14:foregroundMark x1="88772" y1="70927" x2="91501" y2="81882"/>
                        <a14:foregroundMark x1="92235" y1="80899" x2="90661" y2="88343"/>
                        <a14:foregroundMark x1="92445" y1="76545" x2="92970" y2="80056"/>
                        <a14:foregroundMark x1="76390" y1="53371" x2="81742" y2="62079"/>
                        <a14:foregroundMark x1="15950" y1="61517" x2="24134" y2="52247"/>
                        <a14:foregroundMark x1="24344" y1="51124" x2="27807" y2="48315"/>
                        <a14:foregroundMark x1="29276" y1="47051" x2="35782" y2="45927"/>
                        <a14:foregroundMark x1="30850" y1="46348" x2="38300" y2="44242"/>
                        <a14:foregroundMark x1="30850" y1="45787" x2="38510" y2="43399"/>
                        <a14:foregroundMark x1="32739" y1="44522" x2="41448" y2="42978"/>
                        <a14:foregroundMark x1="39979" y1="42837" x2="48059" y2="41713"/>
                        <a14:foregroundMark x1="43127" y1="41292" x2="34732" y2="43680"/>
                        <a14:foregroundMark x1="48269" y1="41152" x2="54501" y2="40831"/>
                        <a14:foregroundMark x1="57362" y1="42023" x2="58867" y2="42135"/>
                        <a14:foregroundMark x1="55688" y1="41899" x2="56770" y2="41979"/>
                        <a14:foregroundMark x1="57922" y1="42275" x2="64638" y2="45225"/>
                        <a14:foregroundMark x1="62225" y1="43961" x2="69885" y2="47753"/>
                        <a14:foregroundMark x1="79853" y1="98596" x2="80273" y2="98596"/>
                        <a14:backgroundMark x1="27177" y1="45927" x2="27177" y2="45927"/>
                        <a14:backgroundMark x1="14166" y1="59410" x2="14166" y2="59410"/>
                        <a14:backgroundMark x1="55929" y1="40590" x2="55929" y2="40590"/>
                        <a14:backgroundMark x1="55404" y1="40730" x2="55404" y2="40730"/>
                        <a14:backgroundMark x1="55089" y1="40730" x2="55089" y2="40730"/>
                        <a14:backgroundMark x1="54669" y1="40730" x2="54669" y2="40730"/>
                        <a14:backgroundMark x1="54250" y1="40590" x2="54250" y2="40590"/>
                        <a14:backgroundMark x1="53830" y1="40590" x2="53830" y2="40590"/>
                        <a14:backgroundMark x1="56243" y1="40730" x2="56243" y2="40730"/>
                        <a14:backgroundMark x1="56768" y1="40449" x2="56768" y2="40449"/>
                        <a14:backgroundMark x1="56139" y1="40449" x2="56139" y2="40449"/>
                        <a14:backgroundMark x1="54669" y1="40449" x2="56453" y2="40169"/>
                        <a14:backgroundMark x1="56873" y1="40730" x2="56139" y2="40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252" y="1530754"/>
            <a:ext cx="2815231" cy="210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85053-C9DB-46AA-A26A-52F3452E263E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499125" y="987760"/>
            <a:ext cx="631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지금까지 배운 내용을 바탕으로 자율주행 자동차에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기능들을 추가할 수 있을지 생각해봅시다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770565" y="1999061"/>
            <a:ext cx="3774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자동차의 어떤 부분과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기능을 추가하고 싶은지 이야기 해봅시다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67989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1943A1-CA26-4224-AA95-734F3CD9EDE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362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499125" y="987760"/>
            <a:ext cx="631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지금까지 배운 내용을 바탕으로 자율주행 자동차에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기능들을 추가할 수 있을지 생각해봅시다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231646" y="1999061"/>
            <a:ext cx="4851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있을까요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기능을 추가하기 위해서는 어떤 데이터를 수집해야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67989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1943A1-CA26-4224-AA95-734F3CD9EDE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316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운전자의 조작 없이 자동차 스스로 주행이 가능한 자동차를 무엇이라고 하나요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4092375" y="1936590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63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운전자의 조작 없이 자동차 스스로 주행이 가능한 자동차를 무엇이라고 하나요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4092375" y="1936590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5062919" y="2050974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자율주행 자동차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07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운전자의 조작 없이 자동차 스스로 주행이 가능한 자동차를 무엇이라고 하나요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281094" y="2644079"/>
            <a:ext cx="5309206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자율주행 자동차에는 어떤 인공지능 기술들이 들어있을까요</a:t>
            </a:r>
            <a:r>
              <a:rPr lang="en-US" altLang="ko-KR" sz="15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4092375" y="1936590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5062919" y="2050974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자율주행 자동차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AC08D-E1F9-4A9A-A2E0-BDF5E0F3E1C3}"/>
              </a:ext>
            </a:extLst>
          </p:cNvPr>
          <p:cNvSpPr txBox="1"/>
          <p:nvPr/>
        </p:nvSpPr>
        <p:spPr>
          <a:xfrm>
            <a:off x="4092374" y="3116506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73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A17B4-D7E9-46D9-AFE3-DA1BA3133D33}"/>
              </a:ext>
            </a:extLst>
          </p:cNvPr>
          <p:cNvSpPr txBox="1"/>
          <p:nvPr/>
        </p:nvSpPr>
        <p:spPr>
          <a:xfrm>
            <a:off x="2066774" y="777418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5C2409-332B-4997-A101-5AD68B5D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64326" y="661425"/>
            <a:ext cx="523845" cy="523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54A91F-DC9E-4EA2-98FB-4FC5361D300A}"/>
              </a:ext>
            </a:extLst>
          </p:cNvPr>
          <p:cNvSpPr txBox="1"/>
          <p:nvPr/>
        </p:nvSpPr>
        <p:spPr>
          <a:xfrm>
            <a:off x="347769" y="1397673"/>
            <a:ext cx="6619662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운전자의 조작 없이 자동차 스스로 주행이 가능한 자동차를 무엇이라고 하나요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E283E-7989-412C-834B-5BF71DB5FEB1}"/>
              </a:ext>
            </a:extLst>
          </p:cNvPr>
          <p:cNvSpPr txBox="1"/>
          <p:nvPr/>
        </p:nvSpPr>
        <p:spPr>
          <a:xfrm>
            <a:off x="281094" y="2644079"/>
            <a:ext cx="5309206" cy="42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Q. </a:t>
            </a:r>
            <a:r>
              <a:rPr lang="ko-KR" altLang="en-US" sz="15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자율주행 자동차에는 어떤 인공지능 기술들이 들어있을까요</a:t>
            </a:r>
            <a:r>
              <a:rPr lang="en-US" altLang="ko-KR" sz="1500" kern="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1500" kern="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42D4E-805C-401C-A7A6-F2BD88C01845}"/>
              </a:ext>
            </a:extLst>
          </p:cNvPr>
          <p:cNvSpPr txBox="1"/>
          <p:nvPr/>
        </p:nvSpPr>
        <p:spPr>
          <a:xfrm>
            <a:off x="4092375" y="1936590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4BD416-9405-471F-B239-89D65C8AF22E}"/>
              </a:ext>
            </a:extLst>
          </p:cNvPr>
          <p:cNvSpPr/>
          <p:nvPr/>
        </p:nvSpPr>
        <p:spPr>
          <a:xfrm>
            <a:off x="5062919" y="2050974"/>
            <a:ext cx="1374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자율주행 자동차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7A5099-39BB-4103-B861-36656373F371}"/>
              </a:ext>
            </a:extLst>
          </p:cNvPr>
          <p:cNvSpPr/>
          <p:nvPr/>
        </p:nvSpPr>
        <p:spPr>
          <a:xfrm>
            <a:off x="4707723" y="3230745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감지</a:t>
            </a:r>
            <a:r>
              <a:rPr lang="en-US" altLang="ko-KR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 합성</a:t>
            </a:r>
            <a:r>
              <a:rPr lang="en-US" altLang="ko-KR" sz="1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AC08D-E1F9-4A9A-A2E0-BDF5E0F3E1C3}"/>
              </a:ext>
            </a:extLst>
          </p:cNvPr>
          <p:cNvSpPr txBox="1"/>
          <p:nvPr/>
        </p:nvSpPr>
        <p:spPr>
          <a:xfrm>
            <a:off x="4092374" y="3116506"/>
            <a:ext cx="322282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FF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0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6E43ABE-ACC6-405A-AC3A-110775F16617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EF509-9410-404B-A968-4D009F6C3DFA}"/>
              </a:ext>
            </a:extLst>
          </p:cNvPr>
          <p:cNvSpPr txBox="1"/>
          <p:nvPr/>
        </p:nvSpPr>
        <p:spPr>
          <a:xfrm>
            <a:off x="553673" y="371957"/>
            <a:ext cx="6207854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자율주행 자동차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만들어 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C997A-40AF-48F6-AC15-835E4A67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06" y="-73979"/>
            <a:ext cx="854102" cy="8918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3A7D0B-24FE-443E-BEF5-07310DC9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1" b="93731" l="9986" r="89870">
                        <a14:foregroundMark x1="50651" y1="91045" x2="52388" y2="93731"/>
                        <a14:foregroundMark x1="56151" y1="58507" x2="57598" y2="64478"/>
                        <a14:foregroundMark x1="42402" y1="58806" x2="44139" y2="63582"/>
                        <a14:foregroundMark x1="47033" y1="62090" x2="45876" y2="77910"/>
                        <a14:foregroundMark x1="48046" y1="66567" x2="47757" y2="74627"/>
                        <a14:foregroundMark x1="46310" y1="73134" x2="43271" y2="76418"/>
                        <a14:foregroundMark x1="41968" y1="55224" x2="37337" y2="59403"/>
                        <a14:foregroundMark x1="46310" y1="54627" x2="43126" y2="60299"/>
                        <a14:foregroundMark x1="47178" y1="51343" x2="48336" y2="52239"/>
                        <a14:foregroundMark x1="48480" y1="49552" x2="46020" y2="49552"/>
                        <a14:foregroundMark x1="36614" y1="50448" x2="35311" y2="54627"/>
                        <a14:foregroundMark x1="32851" y1="51940" x2="30970" y2="66866"/>
                        <a14:foregroundMark x1="30970" y1="66866" x2="31114" y2="67761"/>
                        <a14:foregroundMark x1="32272" y1="52537" x2="32851" y2="58209"/>
                        <a14:foregroundMark x1="31983" y1="50746" x2="28654" y2="64478"/>
                        <a14:foregroundMark x1="28654" y1="64478" x2="28654" y2="64776"/>
                        <a14:foregroundMark x1="26194" y1="54328" x2="26194" y2="68358"/>
                        <a14:foregroundMark x1="26194" y1="68358" x2="26339" y2="69851"/>
                        <a14:foregroundMark x1="27062" y1="70448" x2="33430" y2="78507"/>
                        <a14:foregroundMark x1="33430" y1="78507" x2="34009" y2="78209"/>
                        <a14:foregroundMark x1="28509" y1="77313" x2="32127" y2="81791"/>
                        <a14:foregroundMark x1="25036" y1="60299" x2="25470" y2="68358"/>
                        <a14:foregroundMark x1="21852" y1="92537" x2="22721" y2="92836"/>
                        <a14:foregroundMark x1="18958" y1="73731" x2="18958" y2="76418"/>
                        <a14:foregroundMark x1="30970" y1="64776" x2="38061" y2="67463"/>
                        <a14:foregroundMark x1="20984" y1="54030" x2="20984" y2="59403"/>
                        <a14:foregroundMark x1="25181" y1="51343" x2="29957" y2="51343"/>
                        <a14:foregroundMark x1="37627" y1="59403" x2="44428" y2="62687"/>
                        <a14:foregroundMark x1="20839" y1="53433" x2="20260" y2="61493"/>
                        <a14:backgroundMark x1="19103" y1="47463" x2="18524" y2="495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149249" y="1809750"/>
            <a:ext cx="4754596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F0FBE-63F8-4070-9634-FB6473C7192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1D780-5DAF-4E18-8CA3-6578CE8FC72A}"/>
              </a:ext>
            </a:extLst>
          </p:cNvPr>
          <p:cNvSpPr txBox="1"/>
          <p:nvPr/>
        </p:nvSpPr>
        <p:spPr>
          <a:xfrm>
            <a:off x="991345" y="2225784"/>
            <a:ext cx="539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자율주행 자동차에는 어떤 인공지능 기술이 들어가 있나요</a:t>
            </a:r>
            <a:r>
              <a:rPr lang="en-US" altLang="ko-KR" sz="16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C81D8-795A-4B1C-941B-471D2196BD32}"/>
              </a:ext>
            </a:extLst>
          </p:cNvPr>
          <p:cNvSpPr txBox="1"/>
          <p:nvPr/>
        </p:nvSpPr>
        <p:spPr>
          <a:xfrm>
            <a:off x="1470816" y="1346365"/>
            <a:ext cx="437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" name="직선 연결선[R] 11">
            <a:extLst>
              <a:ext uri="{FF2B5EF4-FFF2-40B4-BE49-F238E27FC236}">
                <a16:creationId xmlns:a16="http://schemas.microsoft.com/office/drawing/2014/main" id="{0B0ED8E8-077A-4706-9D3C-677BA8857C15}"/>
              </a:ext>
            </a:extLst>
          </p:cNvPr>
          <p:cNvCxnSpPr>
            <a:cxnSpLocks/>
          </p:cNvCxnSpPr>
          <p:nvPr/>
        </p:nvCxnSpPr>
        <p:spPr>
          <a:xfrm>
            <a:off x="1819922" y="184821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333410960">
            <a:extLst>
              <a:ext uri="{FF2B5EF4-FFF2-40B4-BE49-F238E27FC236}">
                <a16:creationId xmlns:a16="http://schemas.microsoft.com/office/drawing/2014/main" id="{09B7F7D1-251B-43C7-9E8F-A95B8400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548" y="1196126"/>
            <a:ext cx="3670104" cy="210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7247C3-1D01-429E-9A7F-48E049BC7EBA}"/>
              </a:ext>
            </a:extLst>
          </p:cNvPr>
          <p:cNvSpPr/>
          <p:nvPr/>
        </p:nvSpPr>
        <p:spPr>
          <a:xfrm>
            <a:off x="2796627" y="3586299"/>
            <a:ext cx="17219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http://naver.me/FWmGgcyJ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7881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33413264">
            <a:extLst>
              <a:ext uri="{FF2B5EF4-FFF2-40B4-BE49-F238E27FC236}">
                <a16:creationId xmlns:a16="http://schemas.microsoft.com/office/drawing/2014/main" id="{DE48A05F-43B2-4040-B2C0-4012DEE8F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15" y="1528137"/>
            <a:ext cx="3727570" cy="145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0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5ACF194D-061A-4F09-8FE2-72D159CF9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906994"/>
              </p:ext>
            </p:extLst>
          </p:nvPr>
        </p:nvGraphicFramePr>
        <p:xfrm>
          <a:off x="182959" y="858904"/>
          <a:ext cx="6949283" cy="2638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10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1224552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870962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354659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74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97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&amp;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자동차의 인공지능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자동차의 인공지능 기술 알아보기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 기능 구상하기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학습지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411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자율주행 자동차 만들기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(1)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햄스터 로봇을 이용해 나만의 자율주행 자동차 만들기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햄스터 로봇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411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5486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나만의 자율주행 자동차 만들기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(2)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햄스터 로봇을 이용해 나만의 자율주행 자동차 발전시키기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햄스터 로봇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566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자동차가 사회에 미치는 영향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자동차가 우리 생활에 미치는 영향</a:t>
                      </a:r>
                      <a:endParaRPr lang="en-US" altLang="ko-KR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-  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자율주행 자동차의 윤리적 문제에 대해 토론하기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2611A0-9616-4856-9FE2-BABC40481AF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5772-F8D9-4B77-A54D-5C3209FAE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08FFD9-CC60-4C5A-8DFD-65658F74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15" y="2977810"/>
            <a:ext cx="1114285" cy="11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33413264">
            <a:extLst>
              <a:ext uri="{FF2B5EF4-FFF2-40B4-BE49-F238E27FC236}">
                <a16:creationId xmlns:a16="http://schemas.microsoft.com/office/drawing/2014/main" id="{D83D4097-78B5-4389-867F-F4514D14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531" y="1438274"/>
            <a:ext cx="3372138" cy="172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542A84-B7DE-4A98-8CA3-AEC84E06F1C9}"/>
              </a:ext>
            </a:extLst>
          </p:cNvPr>
          <p:cNvSpPr/>
          <p:nvPr/>
        </p:nvSpPr>
        <p:spPr>
          <a:xfrm>
            <a:off x="683172" y="3591556"/>
            <a:ext cx="65761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*참고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햄스터 로봇 연결 과정은 </a:t>
            </a:r>
            <a:r>
              <a:rPr lang="en-US" altLang="ko-KR" sz="8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https://playentry.org/tt#!/basic/materials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에서 찾아볼 수 있습니다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fontAlgn="base"/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*참고 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실습은 햄스터 로봇을 활용하지만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실습에 포함된 모든 활동은 다른 </a:t>
            </a:r>
            <a:r>
              <a:rPr lang="ko-KR" altLang="en-US" sz="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피지컬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컴퓨팅 교구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네오봇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터틀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로봇 등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대체하여 진행이 가능합니다</a:t>
            </a:r>
            <a:r>
              <a:rPr lang="en-US" altLang="ko-KR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31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33411968">
            <a:extLst>
              <a:ext uri="{FF2B5EF4-FFF2-40B4-BE49-F238E27FC236}">
                <a16:creationId xmlns:a16="http://schemas.microsoft.com/office/drawing/2014/main" id="{339C4036-36C0-4B6E-8E48-9A430E89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731" y="1864381"/>
            <a:ext cx="1899739" cy="3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70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50848-9FB1-464F-9577-FE0B14E1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8" y="1852736"/>
            <a:ext cx="1835944" cy="9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9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192F6-39F4-4551-AF82-FCD94C60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67" y="1847850"/>
            <a:ext cx="1800667" cy="1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544A8-444B-4572-8118-011F1E3E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555" y="1823245"/>
            <a:ext cx="2560091" cy="2341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14D614-6716-42AF-83D7-D1B4E67C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06" y="2304030"/>
            <a:ext cx="2947988" cy="2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5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A2820-A7AB-4E41-B8E0-4854B507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1932610"/>
            <a:ext cx="3943350" cy="2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34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36B69-114F-44C8-B78C-03F30838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867" y="1723868"/>
            <a:ext cx="4167467" cy="6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9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205D4F-9C74-4ECD-AF08-71319623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06" y="1709331"/>
            <a:ext cx="4014788" cy="6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8724E-1417-42B9-8E2B-AF06A695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82" y="1617050"/>
            <a:ext cx="3729037" cy="8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BC43ED-E126-4D91-8D92-AD86C4F6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924" y="1276052"/>
            <a:ext cx="4085352" cy="18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1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AD1B-2EE1-42B4-8E7E-E9FA46C5228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B7B0-CE1E-45F1-B9F1-1AA605F251E0}"/>
              </a:ext>
            </a:extLst>
          </p:cNvPr>
          <p:cNvSpPr txBox="1"/>
          <p:nvPr/>
        </p:nvSpPr>
        <p:spPr>
          <a:xfrm>
            <a:off x="738275" y="360869"/>
            <a:ext cx="583865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자율주행 자동차에 들어있는</a:t>
            </a:r>
            <a:endParaRPr lang="en-US" altLang="ko-KR" sz="2000" b="1" kern="10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indent="0" algn="ctr" fontAlgn="base" latinLnBrk="1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기술에 대해 알아봅시다</a:t>
            </a: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000" b="1" kern="10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4B00B8-0F47-44B2-B1B0-09589454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31" y="15346"/>
            <a:ext cx="980523" cy="9805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E1A7B6-967A-4353-91DD-B4CF039E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3" b="95272" l="9743" r="89716">
                        <a14:foregroundMark x1="30582" y1="90780" x2="35995" y2="91253"/>
                        <a14:foregroundMark x1="74154" y1="92908" x2="78484" y2="93144"/>
                        <a14:foregroundMark x1="35183" y1="94563" x2="38024" y2="93144"/>
                        <a14:foregroundMark x1="76184" y1="95272" x2="76184" y2="95272"/>
                        <a14:backgroundMark x1="42355" y1="27423" x2="43708" y2="27896"/>
                        <a14:backgroundMark x1="46820" y1="28369" x2="49662" y2="28132"/>
                        <a14:backgroundMark x1="52233" y1="27660" x2="54263" y2="27660"/>
                        <a14:backgroundMark x1="56698" y1="28132" x2="55616" y2="28369"/>
                        <a14:backgroundMark x1="49797" y1="27896" x2="47632" y2="27423"/>
                        <a14:backgroundMark x1="45873" y1="26950" x2="46685" y2="27187"/>
                        <a14:backgroundMark x1="46414" y1="27660" x2="47767" y2="27896"/>
                        <a14:backgroundMark x1="49662" y1="27896" x2="50474" y2="27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553" y="2270760"/>
            <a:ext cx="3221622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2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32173312">
            <a:extLst>
              <a:ext uri="{FF2B5EF4-FFF2-40B4-BE49-F238E27FC236}">
                <a16:creationId xmlns:a16="http://schemas.microsoft.com/office/drawing/2014/main" id="{780D6BA1-AA1E-499D-B416-8FC42527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68" y="1754156"/>
            <a:ext cx="4017220" cy="95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8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E211B-426C-40A2-A80C-FDDFBE2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97" y="1152524"/>
            <a:ext cx="3318607" cy="21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581802664">
            <a:extLst>
              <a:ext uri="{FF2B5EF4-FFF2-40B4-BE49-F238E27FC236}">
                <a16:creationId xmlns:a16="http://schemas.microsoft.com/office/drawing/2014/main" id="{7DE8D671-F1D2-45B1-86A0-967DB1EA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54" y="1721605"/>
            <a:ext cx="4167871" cy="10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87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53826F-B172-41D1-9925-8143F371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11" y="831485"/>
            <a:ext cx="3361779" cy="29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3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94ACE-6057-43E0-AEEA-BFB25A42E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19" y="1598533"/>
            <a:ext cx="3967162" cy="9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7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6C1141-92C7-4172-BCEA-B3C99621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32" y="726885"/>
            <a:ext cx="2828336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04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E4C8B-F57B-493E-8F0C-0064FAA1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00" y="1723965"/>
            <a:ext cx="4199801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2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D0FFB-1B1C-4937-A911-129463AF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68" y="667001"/>
            <a:ext cx="2490865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93C682-3AA0-734E-A39A-01E666FB08A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221B-0EEE-C040-8915-BEF64331967C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33414632">
            <a:extLst>
              <a:ext uri="{FF2B5EF4-FFF2-40B4-BE49-F238E27FC236}">
                <a16:creationId xmlns:a16="http://schemas.microsoft.com/office/drawing/2014/main" id="{151F07DE-6AB0-4D91-B8C5-46ECBB67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13" y="1264228"/>
            <a:ext cx="3512942" cy="19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4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772206" y="1964558"/>
            <a:ext cx="670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사용하였나요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4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1178104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10">
            <a:extLst>
              <a:ext uri="{FF2B5EF4-FFF2-40B4-BE49-F238E27FC236}">
                <a16:creationId xmlns:a16="http://schemas.microsoft.com/office/drawing/2014/main" id="{9385D785-CBBC-49D6-96C5-FC546DC7CBAE}"/>
              </a:ext>
            </a:extLst>
          </p:cNvPr>
          <p:cNvCxnSpPr>
            <a:cxnSpLocks/>
          </p:cNvCxnSpPr>
          <p:nvPr/>
        </p:nvCxnSpPr>
        <p:spPr>
          <a:xfrm>
            <a:off x="1819922" y="167318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86A9644-23F1-4CAD-9CA9-EF08AEB9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16" y="2782716"/>
            <a:ext cx="1332084" cy="13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599ED-25F7-45D8-88D1-F313633B3253}"/>
              </a:ext>
            </a:extLst>
          </p:cNvPr>
          <p:cNvSpPr txBox="1"/>
          <p:nvPr/>
        </p:nvSpPr>
        <p:spPr>
          <a:xfrm>
            <a:off x="187882" y="266891"/>
            <a:ext cx="217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09F81-D884-44E3-A86F-0094D7B191F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9DEBB-3145-459D-866C-3A3CE2454842}"/>
              </a:ext>
            </a:extLst>
          </p:cNvPr>
          <p:cNvSpPr/>
          <p:nvPr/>
        </p:nvSpPr>
        <p:spPr>
          <a:xfrm>
            <a:off x="2490454" y="3136900"/>
            <a:ext cx="2334292" cy="330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https://tv.naver.com/v/1559615</a:t>
            </a:r>
            <a:endParaRPr lang="ko-KR" altLang="en-US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05537-DAAD-46BD-A02B-348B7C34D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46" y="1196894"/>
            <a:ext cx="3549909" cy="17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95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43637D-6640-4CFC-9CE3-E6E2F39EEEE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7E1D-9AA6-4607-B80F-B438E4573A56}"/>
              </a:ext>
            </a:extLst>
          </p:cNvPr>
          <p:cNvSpPr txBox="1"/>
          <p:nvPr/>
        </p:nvSpPr>
        <p:spPr>
          <a:xfrm>
            <a:off x="553673" y="418544"/>
            <a:ext cx="620785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나만의 자율주행 자동차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발전시켜 봅시다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4E7C8-71F4-4885-B66A-38931FE1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31" y="7682"/>
            <a:ext cx="786923" cy="8217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058B2F-8F34-4DF6-BBA3-1B83C73F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9" y="2427218"/>
            <a:ext cx="2612197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1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7013" y="1173559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5094" y="1959445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03337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0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37732784">
            <a:extLst>
              <a:ext uri="{FF2B5EF4-FFF2-40B4-BE49-F238E27FC236}">
                <a16:creationId xmlns:a16="http://schemas.microsoft.com/office/drawing/2014/main" id="{2DA12499-3609-4014-919A-9E056EB2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96" y="977900"/>
            <a:ext cx="4134692" cy="22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37731416">
            <a:extLst>
              <a:ext uri="{FF2B5EF4-FFF2-40B4-BE49-F238E27FC236}">
                <a16:creationId xmlns:a16="http://schemas.microsoft.com/office/drawing/2014/main" id="{B24C347D-9332-4A23-95DD-9EC6F76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94" y="1224355"/>
            <a:ext cx="3427412" cy="166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692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37732856">
            <a:extLst>
              <a:ext uri="{FF2B5EF4-FFF2-40B4-BE49-F238E27FC236}">
                <a16:creationId xmlns:a16="http://schemas.microsoft.com/office/drawing/2014/main" id="{8B6D3CCB-AA90-44FE-AA8C-970066AA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72" y="1686910"/>
            <a:ext cx="2139656" cy="74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40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37731704">
            <a:extLst>
              <a:ext uri="{FF2B5EF4-FFF2-40B4-BE49-F238E27FC236}">
                <a16:creationId xmlns:a16="http://schemas.microsoft.com/office/drawing/2014/main" id="{7AFBF2B6-1D51-4AEE-9427-BFD200BC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65" y="1423154"/>
            <a:ext cx="1957454" cy="15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54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E19B3-5559-4F84-B6B6-CAB18C9F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138" y="656568"/>
            <a:ext cx="2402924" cy="33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4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A6A37-9A23-4178-AC9C-D13F949E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7" y="1820106"/>
            <a:ext cx="4019546" cy="7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2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420B7C-A401-4426-A7ED-E67F2A67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19" y="1784719"/>
            <a:ext cx="4017962" cy="8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5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3338A7-DEE6-45CB-B0CA-9B100849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33550"/>
            <a:ext cx="3962400" cy="11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1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7E54C-3307-4746-901E-515086161CAF}"/>
              </a:ext>
            </a:extLst>
          </p:cNvPr>
          <p:cNvSpPr txBox="1"/>
          <p:nvPr/>
        </p:nvSpPr>
        <p:spPr>
          <a:xfrm>
            <a:off x="1831619" y="1305318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859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120A9-F300-4D4B-8438-626A6C88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00" y="266891"/>
            <a:ext cx="2376400" cy="37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_x637735520">
            <a:extLst>
              <a:ext uri="{FF2B5EF4-FFF2-40B4-BE49-F238E27FC236}">
                <a16:creationId xmlns:a16="http://schemas.microsoft.com/office/drawing/2014/main" id="{87F8C3E7-0EA3-442C-9C31-B93300AD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971" y="1235133"/>
            <a:ext cx="3595257" cy="19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86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950721" y="1914525"/>
            <a:ext cx="3413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algn="ctr"/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D3AEE-9FD5-4B44-8DA5-0FFCABA07FE2}"/>
              </a:ext>
            </a:extLst>
          </p:cNvPr>
          <p:cNvSpPr txBox="1"/>
          <p:nvPr/>
        </p:nvSpPr>
        <p:spPr>
          <a:xfrm>
            <a:off x="155853" y="1021334"/>
            <a:ext cx="7003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</a:t>
            </a:r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9173D0E3-7210-4E25-9195-222CC2A00ADB}"/>
              </a:ext>
            </a:extLst>
          </p:cNvPr>
          <p:cNvCxnSpPr>
            <a:cxnSpLocks/>
          </p:cNvCxnSpPr>
          <p:nvPr/>
        </p:nvCxnSpPr>
        <p:spPr>
          <a:xfrm>
            <a:off x="1819922" y="171260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3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1382508" y="1174188"/>
            <a:ext cx="455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1869689" y="1806971"/>
            <a:ext cx="3575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950A-7134-433B-AA09-9F56CDC0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6" y="1702951"/>
            <a:ext cx="842684" cy="842684"/>
          </a:xfrm>
          <a:prstGeom prst="rect">
            <a:avLst/>
          </a:prstGeom>
        </p:spPr>
      </p:pic>
      <p:cxnSp>
        <p:nvCxnSpPr>
          <p:cNvPr id="7" name="직선 연결선[R] 10">
            <a:extLst>
              <a:ext uri="{FF2B5EF4-FFF2-40B4-BE49-F238E27FC236}">
                <a16:creationId xmlns:a16="http://schemas.microsoft.com/office/drawing/2014/main" id="{375013A1-90F6-4428-A532-437A290CBFA3}"/>
              </a:ext>
            </a:extLst>
          </p:cNvPr>
          <p:cNvCxnSpPr>
            <a:cxnSpLocks/>
          </p:cNvCxnSpPr>
          <p:nvPr/>
        </p:nvCxnSpPr>
        <p:spPr>
          <a:xfrm>
            <a:off x="1803850" y="161989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46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43637D-6640-4CFC-9CE3-E6E2F39EEEE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37E1D-9AA6-4607-B80F-B438E4573A56}"/>
              </a:ext>
            </a:extLst>
          </p:cNvPr>
          <p:cNvSpPr txBox="1"/>
          <p:nvPr/>
        </p:nvSpPr>
        <p:spPr>
          <a:xfrm>
            <a:off x="553673" y="419346"/>
            <a:ext cx="6207854" cy="69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자율주행 자동차가 가져올 수 있는</a:t>
            </a:r>
            <a:endParaRPr lang="en-US" altLang="ko-KR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C97E7-C11E-40CC-ADC1-BA520AAF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77" y="53735"/>
            <a:ext cx="731222" cy="7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38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2FC352-1843-46E4-A8B6-6C7030D6CB9F}"/>
              </a:ext>
            </a:extLst>
          </p:cNvPr>
          <p:cNvSpPr txBox="1"/>
          <p:nvPr/>
        </p:nvSpPr>
        <p:spPr>
          <a:xfrm>
            <a:off x="1497013" y="1173559"/>
            <a:ext cx="4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CF676-B49A-4B4A-AD65-6F8FCEC53EBB}"/>
              </a:ext>
            </a:extLst>
          </p:cNvPr>
          <p:cNvSpPr txBox="1"/>
          <p:nvPr/>
        </p:nvSpPr>
        <p:spPr>
          <a:xfrm>
            <a:off x="1945094" y="1930870"/>
            <a:ext cx="3431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10">
            <a:extLst>
              <a:ext uri="{FF2B5EF4-FFF2-40B4-BE49-F238E27FC236}">
                <a16:creationId xmlns:a16="http://schemas.microsoft.com/office/drawing/2014/main" id="{8A05F970-E9B6-47EE-B0D5-745B9BE25546}"/>
              </a:ext>
            </a:extLst>
          </p:cNvPr>
          <p:cNvCxnSpPr>
            <a:cxnSpLocks/>
          </p:cNvCxnSpPr>
          <p:nvPr/>
        </p:nvCxnSpPr>
        <p:spPr>
          <a:xfrm>
            <a:off x="1823166" y="1703337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04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1127110" y="798361"/>
            <a:ext cx="50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자율주행 자동차가 우리 생활에 미치는 영향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8F8241-15BF-4324-A8C0-E4959FA2B3C8}"/>
              </a:ext>
            </a:extLst>
          </p:cNvPr>
          <p:cNvSpPr/>
          <p:nvPr/>
        </p:nvSpPr>
        <p:spPr>
          <a:xfrm>
            <a:off x="1445628" y="3097442"/>
            <a:ext cx="4423945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https://www.youtube.com/watch?v=CMNm_y1T6iI</a:t>
            </a:r>
            <a:endParaRPr lang="ko-KR" altLang="en-US" sz="900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09B5-1B99-414D-8A3A-1315A1D63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88" y="1457132"/>
            <a:ext cx="3552825" cy="13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09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550510" y="1888123"/>
            <a:ext cx="621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자율주행 자동차가 가져올 긍정적인 영향은 어떤 것들이 있을까요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114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550510" y="1888123"/>
            <a:ext cx="6214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자율주행 자동차가 가져올 부정적인 영향은 어떤 것들이 있을까요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5236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72EF2-BFC2-4E32-8153-729F9EC0E3EB}"/>
              </a:ext>
            </a:extLst>
          </p:cNvPr>
          <p:cNvSpPr txBox="1"/>
          <p:nvPr/>
        </p:nvSpPr>
        <p:spPr>
          <a:xfrm>
            <a:off x="460582" y="1734234"/>
            <a:ext cx="639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자율주행 자동차를 도입할 때 고려해야 하는 것들은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것들이 있을지 이야기해봅시다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432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ECA83-90FF-414F-B4BD-71F8297EECC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97817-D9BF-4FFC-BF8C-6F97EDD4EEAD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2B8ED2-F891-40DE-A7FA-D6BEA7227B2A}"/>
              </a:ext>
            </a:extLst>
          </p:cNvPr>
          <p:cNvSpPr txBox="1"/>
          <p:nvPr/>
        </p:nvSpPr>
        <p:spPr>
          <a:xfrm>
            <a:off x="1831619" y="1305318"/>
            <a:ext cx="365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어떤 인공지능 기술이 들어있을까요</a:t>
            </a:r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95546-866A-46E6-95EE-957552BB205D}"/>
              </a:ext>
            </a:extLst>
          </p:cNvPr>
          <p:cNvSpPr txBox="1"/>
          <p:nvPr/>
        </p:nvSpPr>
        <p:spPr>
          <a:xfrm>
            <a:off x="2706858" y="2003734"/>
            <a:ext cx="1901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음성 인식</a:t>
            </a:r>
            <a:endParaRPr lang="en-US" altLang="ko-KR" sz="2800" b="1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나눔스퀘어라운드 ExtraBold" panose="020B0600000101010101" pitchFamily="50" charset="-127"/>
              </a:rPr>
              <a:t>이미지 감지</a:t>
            </a:r>
            <a:endParaRPr lang="en-US" altLang="ko-KR" sz="2800" b="1" dirty="0">
              <a:solidFill>
                <a:srgbClr val="FF0000"/>
              </a:solidFill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b="1" dirty="0">
                <a:ea typeface="나눔스퀘어라운드 ExtraBold" panose="020B0600000101010101" pitchFamily="50" charset="-127"/>
              </a:rPr>
              <a:t>등등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815AE9-59C0-456F-B580-670A2233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02" y="2003734"/>
            <a:ext cx="1082756" cy="10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1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76B832-F32F-4D92-8348-A6D3CEAB02CF}"/>
              </a:ext>
            </a:extLst>
          </p:cNvPr>
          <p:cNvSpPr/>
          <p:nvPr/>
        </p:nvSpPr>
        <p:spPr>
          <a:xfrm>
            <a:off x="1581155" y="3261089"/>
            <a:ext cx="4152891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9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https://www.youtube.com/watch?v=xms3OOi6uHM</a:t>
            </a:r>
            <a:endParaRPr lang="ko-KR" altLang="en-US" sz="900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45473-DA91-45BE-B388-03BD8504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31" y="1438275"/>
            <a:ext cx="3930939" cy="1496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6B18D-37EF-4EBE-A414-04065F4E28F1}"/>
              </a:ext>
            </a:extLst>
          </p:cNvPr>
          <p:cNvSpPr txBox="1"/>
          <p:nvPr/>
        </p:nvSpPr>
        <p:spPr>
          <a:xfrm>
            <a:off x="1127110" y="798361"/>
            <a:ext cx="50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자율주행 자동차의 윤리적 문제에 대해 토론하기</a:t>
            </a:r>
          </a:p>
        </p:txBody>
      </p:sp>
    </p:spTree>
    <p:extLst>
      <p:ext uri="{BB962C8B-B14F-4D97-AF65-F5344CB8AC3E}">
        <p14:creationId xmlns:p14="http://schemas.microsoft.com/office/powerpoint/2010/main" val="1444028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935424" y="1040268"/>
            <a:ext cx="5801535" cy="94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en-US" altLang="ko-KR" sz="1700" b="1" u="none" strike="noStrike" spc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자율주행 자동차를 만들 때 보행자의 안전과 </a:t>
            </a:r>
            <a:endParaRPr lang="en-US" altLang="ko-KR" sz="17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운전자의 안전 중 어떤 것을 우선해야 한다고 생각하나요</a:t>
            </a: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</a:p>
          <a:p>
            <a:pPr>
              <a:lnSpc>
                <a:spcPct val="110000"/>
              </a:lnSpc>
            </a:pP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입장을 정하고 토론해봅시다</a:t>
            </a: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7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935424" y="2087401"/>
            <a:ext cx="6332119" cy="48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 주장은 무엇인가요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저는 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보행자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운전자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안전이 우선해야 한다고 생각합니다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06E51-0BCE-421C-8035-A2999660338C}"/>
              </a:ext>
            </a:extLst>
          </p:cNvPr>
          <p:cNvSpPr txBox="1"/>
          <p:nvPr/>
        </p:nvSpPr>
        <p:spPr>
          <a:xfrm>
            <a:off x="935424" y="2622750"/>
            <a:ext cx="6332119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그렇게 주장하는 근거는 무엇인가요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(3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이상 생각해보세요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5E193-6D15-47AA-9085-A6CFBFCD657D}"/>
              </a:ext>
            </a:extLst>
          </p:cNvPr>
          <p:cNvSpPr txBox="1"/>
          <p:nvPr/>
        </p:nvSpPr>
        <p:spPr>
          <a:xfrm>
            <a:off x="935424" y="3173687"/>
            <a:ext cx="6332118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상대편에서 제시할 수 있는 반론을 생각해 봅시다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(3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이상 생각해보세요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8E19D-4F34-BE47-B762-A18F84E9D0D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E33F4-27FA-6743-9A65-4F09CD993F5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0A1D1C-DE96-6649-9033-434B208E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607" y="2223821"/>
            <a:ext cx="1249532" cy="12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882114" y="733437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 절차에 맞게 토론해봅시다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1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5BE21157-1045-4A6B-A1F6-4835FE1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12" y="868368"/>
            <a:ext cx="4796377" cy="2858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7E70D-69AB-664F-BCA6-6CB2550E6EC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5C97C-5DD9-A14E-A838-40DD34E58C4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7089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325143" y="1568363"/>
            <a:ext cx="547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토론을 하면서 좋았던 점은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77DE6-2917-40EC-892D-E5A87453338A}"/>
              </a:ext>
            </a:extLst>
          </p:cNvPr>
          <p:cNvSpPr txBox="1"/>
          <p:nvPr/>
        </p:nvSpPr>
        <p:spPr>
          <a:xfrm>
            <a:off x="1325143" y="2269835"/>
            <a:ext cx="547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토론을 하면서 아쉬웠던 점은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55FB4-31EE-1F4B-AF51-2180AEBCEF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39049-846E-4746-97FF-72607DBA9C4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9732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08175"/>
              </p:ext>
            </p:extLst>
          </p:nvPr>
        </p:nvGraphicFramePr>
        <p:xfrm>
          <a:off x="204403" y="1865209"/>
          <a:ext cx="6906395" cy="144166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37718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529209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자율주행 자동차에 들어있는 인공지능 기술에 대해 설명할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다양한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피지컬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 컴퓨팅 교구를 활용하여 나만의 자율주행 자동차를 만들 수 있다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b="1" kern="1200" dirty="0">
                        <a:solidFill>
                          <a:schemeClr val="dk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자율주행 자동차가 가져올 수 있는 사회적 영향에 대해 생각해볼 수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B590-9F41-47F4-A1B5-FB4F62D7BDD2}"/>
              </a:ext>
            </a:extLst>
          </p:cNvPr>
          <p:cNvSpPr txBox="1"/>
          <p:nvPr/>
        </p:nvSpPr>
        <p:spPr>
          <a:xfrm>
            <a:off x="731628" y="1163527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E92CD-91F3-4A85-B758-030B0548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5" y="879285"/>
            <a:ext cx="603526" cy="6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1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0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41" y="3814478"/>
            <a:ext cx="1370143" cy="110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EAE65-F97A-4FA7-9E6C-195F746D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141D8-067B-4B90-B4A9-5DA8F04F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3" y="1380153"/>
            <a:ext cx="2986578" cy="1622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4889F7-D6F9-47C7-8F8B-FF45FA74BD5F}"/>
              </a:ext>
            </a:extLst>
          </p:cNvPr>
          <p:cNvSpPr txBox="1"/>
          <p:nvPr/>
        </p:nvSpPr>
        <p:spPr>
          <a:xfrm>
            <a:off x="3602324" y="1475638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인공지능 기술이 적용되었을까요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FAFF3-30AC-4D4F-85B9-276004D2F13E}"/>
              </a:ext>
            </a:extLst>
          </p:cNvPr>
          <p:cNvSpPr txBox="1"/>
          <p:nvPr/>
        </p:nvSpPr>
        <p:spPr>
          <a:xfrm>
            <a:off x="3617614" y="2017407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센서가 필요할까요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77A4B-24D1-4FE4-BDBA-31FFAA28C0D7}"/>
              </a:ext>
            </a:extLst>
          </p:cNvPr>
          <p:cNvSpPr txBox="1"/>
          <p:nvPr/>
        </p:nvSpPr>
        <p:spPr>
          <a:xfrm>
            <a:off x="3602324" y="2557686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데이터를 수집할까요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76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1841F-9409-4D48-A236-3A18FAE34B62}"/>
              </a:ext>
            </a:extLst>
          </p:cNvPr>
          <p:cNvSpPr txBox="1"/>
          <p:nvPr/>
        </p:nvSpPr>
        <p:spPr>
          <a:xfrm>
            <a:off x="3602324" y="1475638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인공지능 기술이 적용되었을까요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E23D3-91CD-4EDF-A792-87C67E531AE9}"/>
              </a:ext>
            </a:extLst>
          </p:cNvPr>
          <p:cNvSpPr txBox="1"/>
          <p:nvPr/>
        </p:nvSpPr>
        <p:spPr>
          <a:xfrm>
            <a:off x="3617614" y="2017407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센서가 필요할까요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586F2-6E02-4D03-90E4-DB674D96F8EB}"/>
              </a:ext>
            </a:extLst>
          </p:cNvPr>
          <p:cNvSpPr txBox="1"/>
          <p:nvPr/>
        </p:nvSpPr>
        <p:spPr>
          <a:xfrm>
            <a:off x="3602324" y="2557686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데이터를 수집할까요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E9E087-D9FF-4FFB-A063-43525684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3" y="1379124"/>
            <a:ext cx="2891798" cy="16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7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-210312" y="207007"/>
            <a:ext cx="398193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C4B7A-153E-4990-AE5E-64CDC0E226E4}"/>
              </a:ext>
            </a:extLst>
          </p:cNvPr>
          <p:cNvSpPr txBox="1"/>
          <p:nvPr/>
        </p:nvSpPr>
        <p:spPr>
          <a:xfrm>
            <a:off x="3602324" y="1475638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인공지능 기술이 적용되었을까요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12990-C8CC-45AB-8D0C-E06C2DB34FC0}"/>
              </a:ext>
            </a:extLst>
          </p:cNvPr>
          <p:cNvSpPr txBox="1"/>
          <p:nvPr/>
        </p:nvSpPr>
        <p:spPr>
          <a:xfrm>
            <a:off x="3617614" y="2017407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센서가 필요할까요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30848-F6CF-4EA3-87D2-63EF7FEBD95F}"/>
              </a:ext>
            </a:extLst>
          </p:cNvPr>
          <p:cNvSpPr txBox="1"/>
          <p:nvPr/>
        </p:nvSpPr>
        <p:spPr>
          <a:xfrm>
            <a:off x="3602324" y="2557686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데이터를 수집할까요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5F887F-085F-4C3A-92BB-78E68139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10" y="1379124"/>
            <a:ext cx="2836604" cy="16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1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13976</TotalTime>
  <Words>2060</Words>
  <Application>Microsoft Office PowerPoint</Application>
  <PresentationFormat>사용자 지정</PresentationFormat>
  <Paragraphs>308</Paragraphs>
  <Slides>66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Calibri</vt:lpstr>
      <vt:lpstr>Arial</vt:lpstr>
      <vt:lpstr>나눔스퀘어라운드 Bold</vt:lpstr>
      <vt:lpstr>함초롬바탕</vt:lpstr>
      <vt:lpstr>Wingdings</vt:lpstr>
      <vt:lpstr>나눔스퀘어라운드 ExtraBold</vt:lpstr>
      <vt:lpstr>Calibri Light</vt:lpstr>
      <vt:lpstr>맑은 고딕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389</cp:revision>
  <dcterms:created xsi:type="dcterms:W3CDTF">2020-06-05T01:31:14Z</dcterms:created>
  <dcterms:modified xsi:type="dcterms:W3CDTF">2020-10-30T05:34:20Z</dcterms:modified>
</cp:coreProperties>
</file>